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668c1f1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 name="Google Shape;58;gd668c1f17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gd668c1f17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668c1f179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d668c1f179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2000">
              <a:solidFill>
                <a:srgbClr val="000066"/>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668c1f179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d668c1f179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d668c1f179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668c1f17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gd668c1f17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How this relates to other populations -- AYAs</a:t>
            </a:r>
            <a:endParaRPr/>
          </a:p>
        </p:txBody>
      </p:sp>
      <p:sp>
        <p:nvSpPr>
          <p:cNvPr id="68" name="Google Shape;68;gd668c1f179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d668c1f179_0_14:notes"/>
          <p:cNvSpPr/>
          <p:nvPr>
            <p:ph idx="2" type="sldImg"/>
          </p:nvPr>
        </p:nvSpPr>
        <p:spPr>
          <a:xfrm>
            <a:off x="685800" y="45878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d668c1f179_0_14:notes"/>
          <p:cNvSpPr txBox="1"/>
          <p:nvPr>
            <p:ph idx="1" type="body"/>
          </p:nvPr>
        </p:nvSpPr>
        <p:spPr>
          <a:xfrm>
            <a:off x="434008" y="3751192"/>
            <a:ext cx="5990100" cy="428460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t/>
            </a:r>
            <a:endParaRPr sz="1400"/>
          </a:p>
        </p:txBody>
      </p:sp>
      <p:sp>
        <p:nvSpPr>
          <p:cNvPr id="75" name="Google Shape;75;gd668c1f179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668c1f179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d668c1f179_0_23:notes"/>
          <p:cNvSpPr txBox="1"/>
          <p:nvPr>
            <p:ph idx="1" type="body"/>
          </p:nvPr>
        </p:nvSpPr>
        <p:spPr>
          <a:xfrm>
            <a:off x="685800" y="4464718"/>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p:txBody>
      </p:sp>
      <p:sp>
        <p:nvSpPr>
          <p:cNvPr id="85" name="Google Shape;85;gd668c1f179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668c1f179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d668c1f179_0_30:notes"/>
          <p:cNvSpPr txBox="1"/>
          <p:nvPr>
            <p:ph idx="1" type="body"/>
          </p:nvPr>
        </p:nvSpPr>
        <p:spPr>
          <a:xfrm>
            <a:off x="685800" y="4464718"/>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p:txBody>
      </p:sp>
      <p:sp>
        <p:nvSpPr>
          <p:cNvPr id="93" name="Google Shape;93;gd668c1f179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668c1f179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d668c1f179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d668c1f179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668c1f179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d668c1f179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668c1f179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d668c1f179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668c1f179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d668c1f179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Like reflects at least 2 things (actual worsening of student mental health and heightened awareness/exposure for faculty to see student mental health)</a:t>
            </a:r>
            <a:endParaRPr/>
          </a:p>
        </p:txBody>
      </p:sp>
      <p:sp>
        <p:nvSpPr>
          <p:cNvPr id="131" name="Google Shape;131;gd668c1f179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570136" y="0"/>
            <a:ext cx="7886700" cy="2000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Mental Health in College Student Populations</a:t>
            </a:r>
            <a:br>
              <a:rPr b="1" lang="en" sz="2900">
                <a:solidFill>
                  <a:srgbClr val="407AAA"/>
                </a:solidFill>
                <a:latin typeface="Avenir"/>
                <a:ea typeface="Avenir"/>
                <a:cs typeface="Avenir"/>
                <a:sym typeface="Avenir"/>
              </a:rPr>
            </a:br>
            <a:r>
              <a:rPr i="1" lang="en" sz="2200">
                <a:solidFill>
                  <a:srgbClr val="407AAA"/>
                </a:solidFill>
                <a:latin typeface="Avenir"/>
                <a:ea typeface="Avenir"/>
                <a:cs typeface="Avenir"/>
                <a:sym typeface="Avenir"/>
              </a:rPr>
              <a:t>Evidence from the national Healthy Minds Study</a:t>
            </a:r>
            <a:endParaRPr b="1" sz="2200">
              <a:solidFill>
                <a:srgbClr val="407AAA"/>
              </a:solidFill>
              <a:latin typeface="Avenir"/>
              <a:ea typeface="Avenir"/>
              <a:cs typeface="Avenir"/>
              <a:sym typeface="Avenir"/>
            </a:endParaRPr>
          </a:p>
        </p:txBody>
      </p:sp>
      <p:sp>
        <p:nvSpPr>
          <p:cNvPr id="62" name="Google Shape;62;p14"/>
          <p:cNvSpPr txBox="1"/>
          <p:nvPr>
            <p:ph idx="1" type="subTitle"/>
          </p:nvPr>
        </p:nvSpPr>
        <p:spPr>
          <a:xfrm>
            <a:off x="1454300" y="3638771"/>
            <a:ext cx="6115200" cy="633600"/>
          </a:xfrm>
          <a:prstGeom prst="rect">
            <a:avLst/>
          </a:prstGeom>
          <a:noFill/>
          <a:ln>
            <a:noFill/>
          </a:ln>
        </p:spPr>
        <p:txBody>
          <a:bodyPr anchorCtr="0" anchor="ctr" bIns="34275" lIns="68575" spcFirstLastPara="1" rIns="68575" wrap="square" tIns="34275">
            <a:normAutofit lnSpcReduction="20000"/>
          </a:bodyPr>
          <a:lstStyle/>
          <a:p>
            <a:pPr indent="0" lvl="0" marL="0" rtl="0" algn="ctr">
              <a:lnSpc>
                <a:spcPct val="100000"/>
              </a:lnSpc>
              <a:spcBef>
                <a:spcPts val="0"/>
              </a:spcBef>
              <a:spcAft>
                <a:spcPts val="0"/>
              </a:spcAft>
              <a:buClr>
                <a:schemeClr val="dk1"/>
              </a:buClr>
              <a:buSzPts val="1200"/>
              <a:buNone/>
            </a:pPr>
            <a:r>
              <a:rPr lang="en" sz="1200">
                <a:latin typeface="Avenir"/>
                <a:ea typeface="Avenir"/>
                <a:cs typeface="Avenir"/>
                <a:sym typeface="Avenir"/>
              </a:rPr>
              <a:t>Sarah Ketchen Lipson, PhD EdM (she/her/hers)</a:t>
            </a:r>
            <a:endParaRPr/>
          </a:p>
          <a:p>
            <a:pPr indent="0" lvl="0" marL="0" rtl="0" algn="ctr">
              <a:lnSpc>
                <a:spcPct val="100000"/>
              </a:lnSpc>
              <a:spcBef>
                <a:spcPts val="0"/>
              </a:spcBef>
              <a:spcAft>
                <a:spcPts val="0"/>
              </a:spcAft>
              <a:buClr>
                <a:schemeClr val="dk1"/>
              </a:buClr>
              <a:buSzPts val="1200"/>
              <a:buNone/>
            </a:pPr>
            <a:r>
              <a:rPr lang="en" sz="1200">
                <a:latin typeface="Avenir"/>
                <a:ea typeface="Avenir"/>
                <a:cs typeface="Avenir"/>
                <a:sym typeface="Avenir"/>
              </a:rPr>
              <a:t>Assistant Professor, Boston University School of Public Health</a:t>
            </a:r>
            <a:endParaRPr/>
          </a:p>
          <a:p>
            <a:pPr indent="0" lvl="0" marL="0" rtl="0" algn="ctr">
              <a:lnSpc>
                <a:spcPct val="100000"/>
              </a:lnSpc>
              <a:spcBef>
                <a:spcPts val="0"/>
              </a:spcBef>
              <a:spcAft>
                <a:spcPts val="0"/>
              </a:spcAft>
              <a:buClr>
                <a:schemeClr val="dk1"/>
              </a:buClr>
              <a:buSzPts val="1200"/>
              <a:buNone/>
            </a:pPr>
            <a:r>
              <a:rPr lang="en" sz="1200">
                <a:latin typeface="Avenir"/>
                <a:ea typeface="Avenir"/>
                <a:cs typeface="Avenir"/>
                <a:sym typeface="Avenir"/>
              </a:rPr>
              <a:t>Co-Principal Investigator, the Healthy Minds Study</a:t>
            </a:r>
            <a:endParaRPr/>
          </a:p>
        </p:txBody>
      </p:sp>
      <p:pic>
        <p:nvPicPr>
          <p:cNvPr id="63" name="Google Shape;63;p14"/>
          <p:cNvPicPr preferRelativeResize="0"/>
          <p:nvPr/>
        </p:nvPicPr>
        <p:blipFill rotWithShape="1">
          <a:blip r:embed="rId3">
            <a:alphaModFix/>
          </a:blip>
          <a:srcRect b="0" l="0" r="0" t="0"/>
          <a:stretch/>
        </p:blipFill>
        <p:spPr>
          <a:xfrm>
            <a:off x="3553366" y="1565910"/>
            <a:ext cx="1920238" cy="1920238"/>
          </a:xfrm>
          <a:prstGeom prst="rect">
            <a:avLst/>
          </a:prstGeom>
          <a:noFill/>
          <a:ln>
            <a:noFill/>
          </a:ln>
        </p:spPr>
      </p:pic>
      <p:sp>
        <p:nvSpPr>
          <p:cNvPr id="64" name="Google Shape;64;p14"/>
          <p:cNvSpPr txBox="1"/>
          <p:nvPr/>
        </p:nvSpPr>
        <p:spPr>
          <a:xfrm>
            <a:off x="1454300" y="4506313"/>
            <a:ext cx="6115200" cy="546000"/>
          </a:xfrm>
          <a:prstGeom prst="rect">
            <a:avLst/>
          </a:prstGeom>
          <a:solidFill>
            <a:srgbClr val="407AAA"/>
          </a:solidFill>
          <a:ln>
            <a:noFill/>
          </a:ln>
        </p:spPr>
        <p:txBody>
          <a:bodyPr anchorCtr="0" anchor="ctr" bIns="34275" lIns="68575" spcFirstLastPara="1" rIns="68575" wrap="square" tIns="34275">
            <a:normAutofit/>
          </a:bodyPr>
          <a:lstStyle/>
          <a:p>
            <a:pPr indent="0" lvl="0" marL="0" marR="0" rtl="0" algn="ctr">
              <a:lnSpc>
                <a:spcPct val="100000"/>
              </a:lnSpc>
              <a:spcBef>
                <a:spcPts val="0"/>
              </a:spcBef>
              <a:spcAft>
                <a:spcPts val="0"/>
              </a:spcAft>
              <a:buClr>
                <a:schemeClr val="lt1"/>
              </a:buClr>
              <a:buSzPts val="1200"/>
              <a:buFont typeface="Arial"/>
              <a:buNone/>
            </a:pPr>
            <a:r>
              <a:rPr b="1" i="0" lang="en" sz="1200" u="none" cap="none" strike="noStrike">
                <a:solidFill>
                  <a:schemeClr val="lt1"/>
                </a:solidFill>
                <a:latin typeface="Avenir"/>
                <a:ea typeface="Avenir"/>
                <a:cs typeface="Avenir"/>
                <a:sym typeface="Avenir"/>
              </a:rPr>
              <a:t>The UnLonely Symposium 2021, mini keynote #1</a:t>
            </a:r>
            <a:endParaRPr sz="1100"/>
          </a:p>
          <a:p>
            <a:pPr indent="0" lvl="0" marL="0" marR="0" rtl="0" algn="ctr">
              <a:lnSpc>
                <a:spcPct val="100000"/>
              </a:lnSpc>
              <a:spcBef>
                <a:spcPts val="0"/>
              </a:spcBef>
              <a:spcAft>
                <a:spcPts val="0"/>
              </a:spcAft>
              <a:buClr>
                <a:schemeClr val="lt1"/>
              </a:buClr>
              <a:buSzPts val="1200"/>
              <a:buFont typeface="Arial"/>
              <a:buNone/>
            </a:pPr>
            <a:r>
              <a:rPr b="1" i="0" lang="en" sz="1200" u="none" cap="none" strike="noStrike">
                <a:solidFill>
                  <a:schemeClr val="lt1"/>
                </a:solidFill>
                <a:latin typeface="Avenir"/>
                <a:ea typeface="Avenir"/>
                <a:cs typeface="Avenir"/>
                <a:sym typeface="Avenir"/>
              </a:rPr>
              <a:t>Mental Health &amp; COVID-19: Urgency and Opportunity</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467957" y="228600"/>
            <a:ext cx="8205300" cy="10260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Economic case: strong </a:t>
            </a:r>
            <a:r>
              <a:rPr b="1" i="1" lang="en" sz="2700">
                <a:solidFill>
                  <a:srgbClr val="407AAA"/>
                </a:solidFill>
                <a:latin typeface="Avenir"/>
                <a:ea typeface="Avenir"/>
                <a:cs typeface="Avenir"/>
                <a:sym typeface="Avenir"/>
              </a:rPr>
              <a:t>return on investment</a:t>
            </a:r>
            <a:r>
              <a:rPr b="1" lang="en" sz="2700">
                <a:solidFill>
                  <a:srgbClr val="407AAA"/>
                </a:solidFill>
                <a:latin typeface="Avenir"/>
                <a:ea typeface="Avenir"/>
                <a:cs typeface="Avenir"/>
                <a:sym typeface="Avenir"/>
              </a:rPr>
              <a:t> for student mental health treatment &amp; prevention</a:t>
            </a:r>
            <a:endParaRPr b="1" sz="2700" u="sng" cap="none">
              <a:solidFill>
                <a:srgbClr val="407AAA"/>
              </a:solidFill>
              <a:latin typeface="Avenir"/>
              <a:ea typeface="Avenir"/>
              <a:cs typeface="Avenir"/>
              <a:sym typeface="Avenir"/>
            </a:endParaRPr>
          </a:p>
        </p:txBody>
      </p:sp>
      <p:pic>
        <p:nvPicPr>
          <p:cNvPr id="140" name="Google Shape;140;p23"/>
          <p:cNvPicPr preferRelativeResize="0"/>
          <p:nvPr>
            <p:ph idx="1" type="body"/>
          </p:nvPr>
        </p:nvPicPr>
        <p:blipFill rotWithShape="1">
          <a:blip r:embed="rId3">
            <a:alphaModFix/>
          </a:blip>
          <a:srcRect b="0" l="0" r="0" t="0"/>
          <a:stretch/>
        </p:blipFill>
        <p:spPr>
          <a:xfrm>
            <a:off x="1598602" y="1289574"/>
            <a:ext cx="5985600" cy="3086100"/>
          </a:xfrm>
          <a:prstGeom prst="rect">
            <a:avLst/>
          </a:prstGeom>
          <a:noFill/>
          <a:ln cap="flat" cmpd="sng" w="76200">
            <a:solidFill>
              <a:schemeClr val="dk1"/>
            </a:solidFill>
            <a:prstDash val="solid"/>
            <a:round/>
            <a:headEnd len="sm" w="sm" type="none"/>
            <a:tailEnd len="sm" w="sm" type="none"/>
          </a:ln>
        </p:spPr>
      </p:pic>
      <p:pic>
        <p:nvPicPr>
          <p:cNvPr id="141" name="Google Shape;141;p23"/>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
        <p:nvSpPr>
          <p:cNvPr id="142" name="Google Shape;142;p23"/>
          <p:cNvSpPr/>
          <p:nvPr/>
        </p:nvSpPr>
        <p:spPr>
          <a:xfrm>
            <a:off x="1204054" y="4695051"/>
            <a:ext cx="52104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dk1"/>
                </a:solidFill>
                <a:latin typeface="Avenir"/>
                <a:ea typeface="Avenir"/>
                <a:cs typeface="Avenir"/>
                <a:sym typeface="Avenir"/>
              </a:rPr>
              <a:t>https://umich.qualtrics.com/jfe/form/SV_6xN9QUSlFtgtRQh</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1" type="subTitle"/>
          </p:nvPr>
        </p:nvSpPr>
        <p:spPr>
          <a:xfrm>
            <a:off x="2002630" y="2954834"/>
            <a:ext cx="5138700" cy="9312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200"/>
              <a:buNone/>
            </a:pPr>
            <a:r>
              <a:rPr lang="en" sz="1200">
                <a:latin typeface="Avenir"/>
                <a:ea typeface="Avenir"/>
                <a:cs typeface="Avenir"/>
                <a:sym typeface="Avenir"/>
              </a:rPr>
              <a:t>Sarah Ketchen Lipson, PhD EdM</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sklipson@bu.edu</a:t>
            </a: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@DrSarahLipson</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@healthymindsnet</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www.healthymindsnetwork.org</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t/>
            </a:r>
            <a:endParaRPr sz="1200">
              <a:latin typeface="Avenir"/>
              <a:ea typeface="Avenir"/>
              <a:cs typeface="Avenir"/>
              <a:sym typeface="Avenir"/>
            </a:endParaRPr>
          </a:p>
        </p:txBody>
      </p:sp>
      <p:pic>
        <p:nvPicPr>
          <p:cNvPr id="149" name="Google Shape;149;p24"/>
          <p:cNvPicPr preferRelativeResize="0"/>
          <p:nvPr/>
        </p:nvPicPr>
        <p:blipFill rotWithShape="1">
          <a:blip r:embed="rId3">
            <a:alphaModFix/>
          </a:blip>
          <a:srcRect b="17307" l="13632" r="13624" t="18184"/>
          <a:stretch/>
        </p:blipFill>
        <p:spPr>
          <a:xfrm>
            <a:off x="3586723" y="3440684"/>
            <a:ext cx="309054" cy="274066"/>
          </a:xfrm>
          <a:prstGeom prst="rect">
            <a:avLst/>
          </a:prstGeom>
          <a:noFill/>
          <a:ln>
            <a:noFill/>
          </a:ln>
        </p:spPr>
      </p:pic>
      <p:sp>
        <p:nvSpPr>
          <p:cNvPr id="150" name="Google Shape;150;p24"/>
          <p:cNvSpPr txBox="1"/>
          <p:nvPr/>
        </p:nvSpPr>
        <p:spPr>
          <a:xfrm>
            <a:off x="1143001" y="1339327"/>
            <a:ext cx="6858000" cy="9717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407AAA"/>
              </a:buClr>
              <a:buSzPts val="3800"/>
              <a:buFont typeface="Avenir"/>
              <a:buNone/>
            </a:pPr>
            <a:r>
              <a:rPr b="1" lang="en" sz="3800">
                <a:solidFill>
                  <a:srgbClr val="407AAA"/>
                </a:solidFill>
                <a:latin typeface="Avenir"/>
                <a:ea typeface="Avenir"/>
                <a:cs typeface="Avenir"/>
                <a:sym typeface="Avenir"/>
              </a:rPr>
              <a:t>Thank you!</a:t>
            </a:r>
            <a:endParaRPr i="1" sz="3800">
              <a:solidFill>
                <a:srgbClr val="407AAA"/>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Significance of population</a:t>
            </a:r>
            <a:endParaRPr/>
          </a:p>
        </p:txBody>
      </p:sp>
      <p:sp>
        <p:nvSpPr>
          <p:cNvPr id="71" name="Google Shape;71;p15"/>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a:latin typeface="Avenir"/>
                <a:ea typeface="Avenir"/>
                <a:cs typeface="Avenir"/>
                <a:sym typeface="Avenir"/>
              </a:rPr>
              <a:t>Age of </a:t>
            </a:r>
            <a:r>
              <a:rPr b="1" lang="en">
                <a:latin typeface="Avenir"/>
                <a:ea typeface="Avenir"/>
                <a:cs typeface="Avenir"/>
                <a:sym typeface="Avenir"/>
              </a:rPr>
              <a:t>onset</a:t>
            </a:r>
            <a:endParaRPr/>
          </a:p>
          <a:p>
            <a:pPr indent="0" lvl="0" marL="0" rtl="0" algn="l">
              <a:lnSpc>
                <a:spcPct val="90000"/>
              </a:lnSpc>
              <a:spcBef>
                <a:spcPts val="1000"/>
              </a:spcBef>
              <a:spcAft>
                <a:spcPts val="0"/>
              </a:spcAft>
              <a:buClr>
                <a:schemeClr val="dk1"/>
              </a:buClr>
              <a:buSzPts val="2100"/>
              <a:buNone/>
            </a:pPr>
            <a:r>
              <a:rPr lang="en">
                <a:latin typeface="Avenir"/>
                <a:ea typeface="Avenir"/>
                <a:cs typeface="Avenir"/>
                <a:sym typeface="Avenir"/>
              </a:rPr>
              <a:t>Treatment delay</a:t>
            </a:r>
            <a:endParaRPr/>
          </a:p>
          <a:p>
            <a:pPr indent="0" lvl="0" marL="0" rtl="0" algn="l">
              <a:lnSpc>
                <a:spcPct val="90000"/>
              </a:lnSpc>
              <a:spcBef>
                <a:spcPts val="1000"/>
              </a:spcBef>
              <a:spcAft>
                <a:spcPts val="0"/>
              </a:spcAft>
              <a:buClr>
                <a:schemeClr val="dk1"/>
              </a:buClr>
              <a:buSzPts val="2100"/>
              <a:buNone/>
            </a:pPr>
            <a:r>
              <a:rPr b="1" lang="en">
                <a:latin typeface="Avenir"/>
                <a:ea typeface="Avenir"/>
                <a:cs typeface="Avenir"/>
                <a:sym typeface="Avenir"/>
              </a:rPr>
              <a:t>Prevalence </a:t>
            </a:r>
            <a:r>
              <a:rPr lang="en">
                <a:latin typeface="Avenir"/>
                <a:ea typeface="Avenir"/>
                <a:cs typeface="Avenir"/>
                <a:sym typeface="Avenir"/>
              </a:rPr>
              <a:t>and</a:t>
            </a:r>
            <a:r>
              <a:rPr b="1" lang="en">
                <a:latin typeface="Avenir"/>
                <a:ea typeface="Avenir"/>
                <a:cs typeface="Avenir"/>
                <a:sym typeface="Avenir"/>
              </a:rPr>
              <a:t> burden</a:t>
            </a:r>
            <a:r>
              <a:rPr lang="en">
                <a:latin typeface="Avenir"/>
                <a:ea typeface="Avenir"/>
                <a:cs typeface="Avenir"/>
                <a:sym typeface="Avenir"/>
              </a:rPr>
              <a:t> of disease ($)</a:t>
            </a:r>
            <a:endParaRPr/>
          </a:p>
          <a:p>
            <a:pPr indent="0" lvl="0" marL="0" rtl="0" algn="l">
              <a:lnSpc>
                <a:spcPct val="90000"/>
              </a:lnSpc>
              <a:spcBef>
                <a:spcPts val="1000"/>
              </a:spcBef>
              <a:spcAft>
                <a:spcPts val="0"/>
              </a:spcAft>
              <a:buClr>
                <a:schemeClr val="dk1"/>
              </a:buClr>
              <a:buSzPts val="2100"/>
              <a:buNone/>
            </a:pPr>
            <a:r>
              <a:rPr lang="en">
                <a:latin typeface="Avenir"/>
                <a:ea typeface="Avenir"/>
                <a:cs typeface="Avenir"/>
                <a:sym typeface="Avenir"/>
              </a:rPr>
              <a:t>Campus settings offer </a:t>
            </a:r>
            <a:r>
              <a:rPr b="1" lang="en">
                <a:latin typeface="Avenir"/>
                <a:ea typeface="Avenir"/>
                <a:cs typeface="Avenir"/>
                <a:sym typeface="Avenir"/>
              </a:rPr>
              <a:t>unique opportunity for prevention and intervention</a:t>
            </a:r>
            <a:endParaRPr/>
          </a:p>
          <a:p>
            <a:pPr indent="-177800" lvl="1" marL="520700" rtl="0" algn="l">
              <a:lnSpc>
                <a:spcPct val="90000"/>
              </a:lnSpc>
              <a:spcBef>
                <a:spcPts val="1000"/>
              </a:spcBef>
              <a:spcAft>
                <a:spcPts val="0"/>
              </a:spcAft>
              <a:buClr>
                <a:schemeClr val="dk1"/>
              </a:buClr>
              <a:buSzPts val="1800"/>
              <a:buFont typeface="Noto Sans Symbols"/>
              <a:buChar char="▪"/>
            </a:pPr>
            <a:r>
              <a:rPr lang="en">
                <a:latin typeface="Avenir"/>
                <a:ea typeface="Avenir"/>
                <a:cs typeface="Avenir"/>
                <a:sym typeface="Avenir"/>
              </a:rPr>
              <a:t>Public health impact: &gt;</a:t>
            </a:r>
            <a:r>
              <a:rPr b="1" lang="en">
                <a:latin typeface="Avenir"/>
                <a:ea typeface="Avenir"/>
                <a:cs typeface="Avenir"/>
                <a:sym typeface="Avenir"/>
              </a:rPr>
              <a:t>22 million students</a:t>
            </a:r>
            <a:endParaRPr/>
          </a:p>
          <a:p>
            <a:pPr indent="-177800" lvl="1" marL="520700" rtl="0" algn="l">
              <a:lnSpc>
                <a:spcPct val="90000"/>
              </a:lnSpc>
              <a:spcBef>
                <a:spcPts val="1000"/>
              </a:spcBef>
              <a:spcAft>
                <a:spcPts val="0"/>
              </a:spcAft>
              <a:buClr>
                <a:schemeClr val="dk1"/>
              </a:buClr>
              <a:buSzPts val="1800"/>
              <a:buFont typeface="Noto Sans Symbols"/>
              <a:buChar char="▪"/>
            </a:pPr>
            <a:r>
              <a:rPr lang="en">
                <a:latin typeface="Avenir"/>
                <a:ea typeface="Avenir"/>
                <a:cs typeface="Avenir"/>
                <a:sym typeface="Avenir"/>
              </a:rPr>
              <a:t>Significance from developmental perspective</a:t>
            </a:r>
            <a:endParaRPr/>
          </a:p>
          <a:p>
            <a:pPr indent="-177800" lvl="1" marL="520700" rtl="0" algn="l">
              <a:lnSpc>
                <a:spcPct val="90000"/>
              </a:lnSpc>
              <a:spcBef>
                <a:spcPts val="1000"/>
              </a:spcBef>
              <a:spcAft>
                <a:spcPts val="0"/>
              </a:spcAft>
              <a:buClr>
                <a:schemeClr val="dk1"/>
              </a:buClr>
              <a:buSzPts val="1800"/>
              <a:buFont typeface="Noto Sans Symbols"/>
              <a:buChar char="▪"/>
            </a:pPr>
            <a:r>
              <a:rPr lang="en">
                <a:latin typeface="Avenir"/>
                <a:ea typeface="Avenir"/>
                <a:cs typeface="Avenir"/>
                <a:sym typeface="Avenir"/>
              </a:rPr>
              <a:t>Human resources</a:t>
            </a:r>
            <a:endParaRPr/>
          </a:p>
          <a:p>
            <a:pPr indent="-177800" lvl="1" marL="520700" rtl="0" algn="l">
              <a:lnSpc>
                <a:spcPct val="90000"/>
              </a:lnSpc>
              <a:spcBef>
                <a:spcPts val="1000"/>
              </a:spcBef>
              <a:spcAft>
                <a:spcPts val="1200"/>
              </a:spcAft>
              <a:buClr>
                <a:schemeClr val="dk1"/>
              </a:buClr>
              <a:buSzPts val="1800"/>
              <a:buFont typeface="Noto Sans Symbols"/>
              <a:buChar char="▪"/>
            </a:pPr>
            <a:r>
              <a:rPr lang="en">
                <a:latin typeface="Avenir"/>
                <a:ea typeface="Avenir"/>
                <a:cs typeface="Avenir"/>
                <a:sym typeface="Avenir"/>
              </a:rPr>
              <a:t>Mental health and lifelong trajectory (economic, educational, social)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1200150" y="1"/>
            <a:ext cx="63294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3000"/>
              <a:buFont typeface="Avenir"/>
              <a:buNone/>
            </a:pPr>
            <a:r>
              <a:rPr b="1" lang="en" sz="3000">
                <a:solidFill>
                  <a:srgbClr val="407AAA"/>
                </a:solidFill>
                <a:latin typeface="Avenir"/>
                <a:ea typeface="Avenir"/>
                <a:cs typeface="Avenir"/>
                <a:sym typeface="Avenir"/>
              </a:rPr>
              <a:t>About the Healthy Minds Study</a:t>
            </a:r>
            <a:endParaRPr/>
          </a:p>
        </p:txBody>
      </p:sp>
      <p:pic>
        <p:nvPicPr>
          <p:cNvPr id="78" name="Google Shape;78;p16"/>
          <p:cNvPicPr preferRelativeResize="0"/>
          <p:nvPr>
            <p:ph idx="1" type="body"/>
          </p:nvPr>
        </p:nvPicPr>
        <p:blipFill rotWithShape="1">
          <a:blip r:embed="rId3">
            <a:alphaModFix/>
          </a:blip>
          <a:srcRect b="0" l="0" r="0" t="0"/>
          <a:stretch/>
        </p:blipFill>
        <p:spPr>
          <a:xfrm>
            <a:off x="1200151" y="685800"/>
            <a:ext cx="5596800" cy="3162900"/>
          </a:xfrm>
          <a:prstGeom prst="rect">
            <a:avLst/>
          </a:prstGeom>
          <a:noFill/>
          <a:ln>
            <a:noFill/>
          </a:ln>
        </p:spPr>
      </p:pic>
      <p:sp>
        <p:nvSpPr>
          <p:cNvPr id="79" name="Google Shape;79;p16"/>
          <p:cNvSpPr txBox="1"/>
          <p:nvPr/>
        </p:nvSpPr>
        <p:spPr>
          <a:xfrm>
            <a:off x="6195008" y="2867834"/>
            <a:ext cx="2286000" cy="2470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200" u="sng" cap="none" strike="noStrike">
                <a:solidFill>
                  <a:schemeClr val="dk1"/>
                </a:solidFill>
                <a:latin typeface="Avenir"/>
                <a:ea typeface="Avenir"/>
                <a:cs typeface="Avenir"/>
                <a:sym typeface="Avenir"/>
              </a:rPr>
              <a:t>HMS team:</a:t>
            </a:r>
            <a:endParaRPr sz="1100"/>
          </a:p>
          <a:p>
            <a:pPr indent="-215900" lvl="0" marL="215900" marR="0" rtl="0" algn="l">
              <a:spcBef>
                <a:spcPts val="0"/>
              </a:spcBef>
              <a:spcAft>
                <a:spcPts val="0"/>
              </a:spcAft>
              <a:buClr>
                <a:schemeClr val="dk1"/>
              </a:buClr>
              <a:buSzPts val="1200"/>
              <a:buFont typeface="Noto Sans Symbols"/>
              <a:buChar char="▪"/>
            </a:pPr>
            <a:r>
              <a:rPr lang="en" sz="1200">
                <a:solidFill>
                  <a:schemeClr val="dk1"/>
                </a:solidFill>
                <a:latin typeface="Avenir"/>
                <a:ea typeface="Avenir"/>
                <a:cs typeface="Avenir"/>
                <a:sym typeface="Avenir"/>
              </a:rPr>
              <a:t>PIs: Sarah Lipson, Daniel Eisenberg, Justin Heinze</a:t>
            </a:r>
            <a:endParaRPr sz="1100"/>
          </a:p>
          <a:p>
            <a:pPr indent="-215900" lvl="0" marL="215900" marR="0" rtl="0" algn="l">
              <a:spcBef>
                <a:spcPts val="0"/>
              </a:spcBef>
              <a:spcAft>
                <a:spcPts val="0"/>
              </a:spcAft>
              <a:buClr>
                <a:schemeClr val="dk1"/>
              </a:buClr>
              <a:buSzPts val="1200"/>
              <a:buFont typeface="Noto Sans Symbols"/>
              <a:buChar char="▪"/>
            </a:pPr>
            <a:r>
              <a:rPr lang="en" sz="1200">
                <a:solidFill>
                  <a:schemeClr val="dk1"/>
                </a:solidFill>
                <a:latin typeface="Avenir"/>
                <a:ea typeface="Avenir"/>
                <a:cs typeface="Avenir"/>
                <a:sym typeface="Avenir"/>
              </a:rPr>
              <a:t>Peter Ceglarek, Paula Guro, Matt Jirsa, Afra Kamal, Divya Manikandan, Kevin Michaels, Jasmine Morigney, Akilah Patterson, Ellie Repp, Maithelee Sathe, Meghna Singh, Liadan Solomon, Amber Talaski, Caleb Wang, Adam Wheeler, Sasha Zhou</a:t>
            </a:r>
            <a:endParaRPr sz="1100"/>
          </a:p>
        </p:txBody>
      </p:sp>
      <p:sp>
        <p:nvSpPr>
          <p:cNvPr id="80" name="Google Shape;80;p16"/>
          <p:cNvSpPr/>
          <p:nvPr/>
        </p:nvSpPr>
        <p:spPr>
          <a:xfrm>
            <a:off x="1257300" y="3848871"/>
            <a:ext cx="44577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Avenir"/>
                <a:ea typeface="Avenir"/>
                <a:cs typeface="Avenir"/>
                <a:sym typeface="Avenir"/>
              </a:rPr>
              <a:t>~400 campuses, &gt;350,000 student respondents</a:t>
            </a:r>
            <a:endParaRPr sz="1100"/>
          </a:p>
        </p:txBody>
      </p:sp>
      <p:sp>
        <p:nvSpPr>
          <p:cNvPr id="81" name="Google Shape;81;p16"/>
          <p:cNvSpPr/>
          <p:nvPr/>
        </p:nvSpPr>
        <p:spPr>
          <a:xfrm>
            <a:off x="1257300" y="4063832"/>
            <a:ext cx="3771900" cy="11079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Annual mental health survey</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Cross-sectional</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Qualtrics</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Random student samples at each campus</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Validated screening tools for mental health</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628650" y="128611"/>
            <a:ext cx="77946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Rising prevalence of depression and anxiety symptoms, 2013-2020</a:t>
            </a:r>
            <a:endParaRPr/>
          </a:p>
        </p:txBody>
      </p:sp>
      <p:pic>
        <p:nvPicPr>
          <p:cNvPr id="88" name="Google Shape;88;p17"/>
          <p:cNvPicPr preferRelativeResize="0"/>
          <p:nvPr/>
        </p:nvPicPr>
        <p:blipFill rotWithShape="1">
          <a:blip r:embed="rId3">
            <a:alphaModFix/>
          </a:blip>
          <a:srcRect b="0" l="0" r="0" t="0"/>
          <a:stretch/>
        </p:blipFill>
        <p:spPr>
          <a:xfrm>
            <a:off x="628650" y="1146988"/>
            <a:ext cx="7794600" cy="2846700"/>
          </a:xfrm>
          <a:prstGeom prst="rect">
            <a:avLst/>
          </a:prstGeom>
          <a:noFill/>
          <a:ln>
            <a:noFill/>
          </a:ln>
        </p:spPr>
      </p:pic>
      <p:pic>
        <p:nvPicPr>
          <p:cNvPr id="89" name="Google Shape;89;p17"/>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1614488" y="114300"/>
            <a:ext cx="5915100" cy="743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Suicidal ideation over time</a:t>
            </a:r>
            <a:endParaRPr b="1" sz="1400">
              <a:solidFill>
                <a:srgbClr val="407AAA"/>
              </a:solidFill>
              <a:latin typeface="Avenir"/>
              <a:ea typeface="Avenir"/>
              <a:cs typeface="Avenir"/>
              <a:sym typeface="Avenir"/>
            </a:endParaRPr>
          </a:p>
        </p:txBody>
      </p:sp>
      <p:pic>
        <p:nvPicPr>
          <p:cNvPr id="96" name="Google Shape;96;p18"/>
          <p:cNvPicPr preferRelativeResize="0"/>
          <p:nvPr>
            <p:ph idx="1" type="body"/>
          </p:nvPr>
        </p:nvPicPr>
        <p:blipFill rotWithShape="1">
          <a:blip r:embed="rId3">
            <a:alphaModFix/>
          </a:blip>
          <a:srcRect b="0" l="0" r="0" t="0"/>
          <a:stretch/>
        </p:blipFill>
        <p:spPr>
          <a:xfrm>
            <a:off x="1769485" y="800100"/>
            <a:ext cx="5604900" cy="3263400"/>
          </a:xfrm>
          <a:prstGeom prst="rect">
            <a:avLst/>
          </a:prstGeom>
          <a:noFill/>
          <a:ln>
            <a:noFill/>
          </a:ln>
        </p:spPr>
      </p:pic>
      <p:pic>
        <p:nvPicPr>
          <p:cNvPr id="97" name="Google Shape;97;p18"/>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3">
            <a:alphaModFix/>
          </a:blip>
          <a:srcRect b="0" l="0" r="0" t="0"/>
          <a:stretch/>
        </p:blipFill>
        <p:spPr>
          <a:xfrm>
            <a:off x="1545952" y="716384"/>
            <a:ext cx="6052200" cy="4084200"/>
          </a:xfrm>
          <a:prstGeom prst="rect">
            <a:avLst/>
          </a:prstGeom>
          <a:noFill/>
          <a:ln>
            <a:noFill/>
          </a:ln>
        </p:spPr>
      </p:pic>
      <p:sp>
        <p:nvSpPr>
          <p:cNvPr id="104" name="Google Shape;104;p19"/>
          <p:cNvSpPr txBox="1"/>
          <p:nvPr/>
        </p:nvSpPr>
        <p:spPr>
          <a:xfrm>
            <a:off x="1529663" y="391050"/>
            <a:ext cx="6084600" cy="4092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407AAA"/>
              </a:buClr>
              <a:buSzPts val="700"/>
              <a:buFont typeface="Avenir"/>
              <a:buNone/>
            </a:pPr>
            <a:r>
              <a:rPr b="1" lang="en" sz="3000">
                <a:solidFill>
                  <a:srgbClr val="407AAA"/>
                </a:solidFill>
                <a:latin typeface="Avenir"/>
                <a:ea typeface="Avenir"/>
                <a:cs typeface="Avenir"/>
                <a:sym typeface="Avenir"/>
              </a:rPr>
              <a:t>Sense of belonging</a:t>
            </a:r>
            <a:endParaRPr b="1" sz="3000">
              <a:solidFill>
                <a:srgbClr val="FF0000"/>
              </a:solidFill>
              <a:latin typeface="Avenir"/>
              <a:ea typeface="Avenir"/>
              <a:cs typeface="Avenir"/>
              <a:sym typeface="Avenir"/>
            </a:endParaRPr>
          </a:p>
        </p:txBody>
      </p:sp>
      <p:pic>
        <p:nvPicPr>
          <p:cNvPr id="105" name="Google Shape;105;p19"/>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1529663" y="835069"/>
            <a:ext cx="6084600" cy="4092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Clr>
                <a:srgbClr val="407AAA"/>
              </a:buClr>
              <a:buSzPts val="700"/>
              <a:buFont typeface="Avenir"/>
              <a:buNone/>
            </a:pPr>
            <a:r>
              <a:rPr b="1" lang="en" sz="3000">
                <a:solidFill>
                  <a:srgbClr val="407AAA"/>
                </a:solidFill>
                <a:latin typeface="Avenir"/>
                <a:ea typeface="Avenir"/>
                <a:cs typeface="Avenir"/>
                <a:sym typeface="Avenir"/>
              </a:rPr>
              <a:t>Loneliness, fall 2020</a:t>
            </a:r>
            <a:endParaRPr b="1" sz="3000">
              <a:solidFill>
                <a:srgbClr val="407AAA"/>
              </a:solidFill>
              <a:latin typeface="Avenir"/>
              <a:ea typeface="Avenir"/>
              <a:cs typeface="Avenir"/>
              <a:sym typeface="Avenir"/>
            </a:endParaRPr>
          </a:p>
        </p:txBody>
      </p:sp>
      <p:pic>
        <p:nvPicPr>
          <p:cNvPr id="111" name="Google Shape;111;p20"/>
          <p:cNvPicPr preferRelativeResize="0"/>
          <p:nvPr/>
        </p:nvPicPr>
        <p:blipFill rotWithShape="1">
          <a:blip r:embed="rId3">
            <a:alphaModFix/>
          </a:blip>
          <a:srcRect b="0" l="0" r="0" t="0"/>
          <a:stretch/>
        </p:blipFill>
        <p:spPr>
          <a:xfrm>
            <a:off x="1712476" y="1546043"/>
            <a:ext cx="5719126" cy="2051419"/>
          </a:xfrm>
          <a:prstGeom prst="rect">
            <a:avLst/>
          </a:prstGeom>
          <a:noFill/>
          <a:ln>
            <a:noFill/>
          </a:ln>
        </p:spPr>
      </p:pic>
      <p:pic>
        <p:nvPicPr>
          <p:cNvPr id="112" name="Google Shape;112;p20"/>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208319" y="2269766"/>
            <a:ext cx="1529100" cy="456000"/>
          </a:xfrm>
          <a:prstGeom prst="rect">
            <a:avLst/>
          </a:prstGeom>
          <a:noFill/>
          <a:ln>
            <a:noFill/>
          </a:ln>
        </p:spPr>
        <p:txBody>
          <a:bodyPr anchorCtr="0" anchor="t" bIns="68575" lIns="68575" spcFirstLastPara="1" rIns="68575" wrap="square" tIns="68575">
            <a:normAutofit fontScale="90000"/>
          </a:bodyPr>
          <a:lstStyle/>
          <a:p>
            <a:pPr indent="0" lvl="0" marL="0" rtl="0" algn="ctr">
              <a:lnSpc>
                <a:spcPct val="90000"/>
              </a:lnSpc>
              <a:spcBef>
                <a:spcPts val="0"/>
              </a:spcBef>
              <a:spcAft>
                <a:spcPts val="0"/>
              </a:spcAft>
              <a:buClr>
                <a:schemeClr val="dk1"/>
              </a:buClr>
              <a:buSzPct val="85185"/>
              <a:buFont typeface="Avenir"/>
              <a:buNone/>
            </a:pPr>
            <a:r>
              <a:rPr b="1" lang="en" sz="2700">
                <a:latin typeface="Avenir"/>
                <a:ea typeface="Avenir"/>
                <a:cs typeface="Avenir"/>
                <a:sym typeface="Avenir"/>
              </a:rPr>
              <a:t>Fall 2020</a:t>
            </a:r>
            <a:endParaRPr b="1" sz="2700">
              <a:latin typeface="Avenir"/>
              <a:ea typeface="Avenir"/>
              <a:cs typeface="Avenir"/>
              <a:sym typeface="Avenir"/>
            </a:endParaRPr>
          </a:p>
        </p:txBody>
      </p:sp>
      <p:sp>
        <p:nvSpPr>
          <p:cNvPr id="118" name="Google Shape;118;p21"/>
          <p:cNvSpPr txBox="1"/>
          <p:nvPr>
            <p:ph type="title"/>
          </p:nvPr>
        </p:nvSpPr>
        <p:spPr>
          <a:xfrm>
            <a:off x="2183456" y="3578900"/>
            <a:ext cx="1578900" cy="456000"/>
          </a:xfrm>
          <a:prstGeom prst="rect">
            <a:avLst/>
          </a:prstGeom>
          <a:noFill/>
          <a:ln>
            <a:noFill/>
          </a:ln>
        </p:spPr>
        <p:txBody>
          <a:bodyPr anchorCtr="0" anchor="t" bIns="68575" lIns="68575" spcFirstLastPara="1" rIns="68575" wrap="square" tIns="68575">
            <a:normAutofit fontScale="90000"/>
          </a:bodyPr>
          <a:lstStyle/>
          <a:p>
            <a:pPr indent="0" lvl="0" marL="0" rtl="0" algn="ctr">
              <a:lnSpc>
                <a:spcPct val="90000"/>
              </a:lnSpc>
              <a:spcBef>
                <a:spcPts val="0"/>
              </a:spcBef>
              <a:spcAft>
                <a:spcPts val="0"/>
              </a:spcAft>
              <a:buClr>
                <a:schemeClr val="dk1"/>
              </a:buClr>
              <a:buSzPct val="85185"/>
              <a:buFont typeface="Avenir"/>
              <a:buNone/>
            </a:pPr>
            <a:r>
              <a:rPr b="1" lang="en" sz="2700">
                <a:latin typeface="Avenir"/>
                <a:ea typeface="Avenir"/>
                <a:cs typeface="Avenir"/>
                <a:sym typeface="Avenir"/>
              </a:rPr>
              <a:t>Fall 2019</a:t>
            </a:r>
            <a:endParaRPr b="1" sz="2700">
              <a:latin typeface="Avenir"/>
              <a:ea typeface="Avenir"/>
              <a:cs typeface="Avenir"/>
              <a:sym typeface="Avenir"/>
            </a:endParaRPr>
          </a:p>
        </p:txBody>
      </p:sp>
      <p:sp>
        <p:nvSpPr>
          <p:cNvPr id="119" name="Google Shape;119;p21"/>
          <p:cNvSpPr txBox="1"/>
          <p:nvPr>
            <p:ph type="title"/>
          </p:nvPr>
        </p:nvSpPr>
        <p:spPr>
          <a:xfrm>
            <a:off x="1358669" y="228600"/>
            <a:ext cx="6642300" cy="8469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Clr>
                <a:srgbClr val="407AAA"/>
              </a:buClr>
              <a:buSzPts val="700"/>
              <a:buFont typeface="Avenir"/>
              <a:buNone/>
            </a:pPr>
            <a:r>
              <a:rPr b="1" lang="en" sz="2900">
                <a:solidFill>
                  <a:srgbClr val="407AAA"/>
                </a:solidFill>
                <a:latin typeface="Avenir"/>
                <a:ea typeface="Avenir"/>
                <a:cs typeface="Avenir"/>
                <a:sym typeface="Avenir"/>
              </a:rPr>
              <a:t>Academic impairment due to mental health concerns, past 4 weeks</a:t>
            </a:r>
            <a:endParaRPr b="1" sz="2900">
              <a:solidFill>
                <a:srgbClr val="407AAA"/>
              </a:solidFill>
              <a:latin typeface="Avenir"/>
              <a:ea typeface="Avenir"/>
              <a:cs typeface="Avenir"/>
              <a:sym typeface="Avenir"/>
            </a:endParaRPr>
          </a:p>
        </p:txBody>
      </p:sp>
      <p:pic>
        <p:nvPicPr>
          <p:cNvPr id="120" name="Google Shape;120;p21"/>
          <p:cNvPicPr preferRelativeResize="0"/>
          <p:nvPr/>
        </p:nvPicPr>
        <p:blipFill rotWithShape="1">
          <a:blip r:embed="rId3">
            <a:alphaModFix/>
          </a:blip>
          <a:srcRect b="0" l="0" r="0" t="0"/>
          <a:stretch/>
        </p:blipFill>
        <p:spPr>
          <a:xfrm>
            <a:off x="3843339" y="3196726"/>
            <a:ext cx="2472514" cy="1220194"/>
          </a:xfrm>
          <a:prstGeom prst="rect">
            <a:avLst/>
          </a:prstGeom>
          <a:noFill/>
          <a:ln>
            <a:noFill/>
          </a:ln>
        </p:spPr>
      </p:pic>
      <p:pic>
        <p:nvPicPr>
          <p:cNvPr id="121" name="Google Shape;121;p21"/>
          <p:cNvPicPr preferRelativeResize="0"/>
          <p:nvPr/>
        </p:nvPicPr>
        <p:blipFill rotWithShape="1">
          <a:blip r:embed="rId4">
            <a:alphaModFix/>
          </a:blip>
          <a:srcRect b="0" l="0" r="0" t="0"/>
          <a:stretch/>
        </p:blipFill>
        <p:spPr>
          <a:xfrm>
            <a:off x="3843338" y="1928831"/>
            <a:ext cx="2316787" cy="1137712"/>
          </a:xfrm>
          <a:prstGeom prst="rect">
            <a:avLst/>
          </a:prstGeom>
          <a:noFill/>
          <a:ln>
            <a:noFill/>
          </a:ln>
        </p:spPr>
      </p:pic>
      <p:sp>
        <p:nvSpPr>
          <p:cNvPr id="122" name="Google Shape;122;p21"/>
          <p:cNvSpPr/>
          <p:nvPr/>
        </p:nvSpPr>
        <p:spPr>
          <a:xfrm>
            <a:off x="6315844" y="2105100"/>
            <a:ext cx="1490400" cy="933300"/>
          </a:xfrm>
          <a:prstGeom prst="roundRect">
            <a:avLst>
              <a:gd fmla="val 16667" name="adj"/>
            </a:avLst>
          </a:prstGeom>
          <a:solidFill>
            <a:srgbClr val="407AAA"/>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b="1" lang="en" sz="2500">
                <a:solidFill>
                  <a:srgbClr val="FFFFFF"/>
                </a:solidFill>
                <a:latin typeface="Avenir"/>
                <a:ea typeface="Avenir"/>
                <a:cs typeface="Avenir"/>
                <a:sym typeface="Avenir"/>
              </a:rPr>
              <a:t>83%</a:t>
            </a:r>
            <a:endParaRPr b="1" sz="2500">
              <a:solidFill>
                <a:srgbClr val="FFFFFF"/>
              </a:solidFill>
              <a:latin typeface="Avenir"/>
              <a:ea typeface="Avenir"/>
              <a:cs typeface="Avenir"/>
              <a:sym typeface="Avenir"/>
            </a:endParaRPr>
          </a:p>
          <a:p>
            <a:pPr indent="0" lvl="0" marL="0" marR="0" rtl="0" algn="ctr">
              <a:spcBef>
                <a:spcPts val="0"/>
              </a:spcBef>
              <a:spcAft>
                <a:spcPts val="0"/>
              </a:spcAft>
              <a:buNone/>
            </a:pPr>
            <a:r>
              <a:rPr b="1" lang="en" sz="900">
                <a:solidFill>
                  <a:srgbClr val="FFFFFF"/>
                </a:solidFill>
                <a:latin typeface="Avenir"/>
                <a:ea typeface="Avenir"/>
                <a:cs typeface="Avenir"/>
                <a:sym typeface="Avenir"/>
              </a:rPr>
              <a:t>Reported at least 1 day of academic impairment due to MH</a:t>
            </a:r>
            <a:endParaRPr b="1" sz="900">
              <a:solidFill>
                <a:srgbClr val="FFFFFF"/>
              </a:solidFill>
              <a:latin typeface="Avenir"/>
              <a:ea typeface="Avenir"/>
              <a:cs typeface="Avenir"/>
              <a:sym typeface="Avenir"/>
            </a:endParaRPr>
          </a:p>
        </p:txBody>
      </p:sp>
      <p:sp>
        <p:nvSpPr>
          <p:cNvPr id="123" name="Google Shape;123;p21"/>
          <p:cNvSpPr/>
          <p:nvPr/>
        </p:nvSpPr>
        <p:spPr>
          <a:xfrm>
            <a:off x="6315844" y="3363469"/>
            <a:ext cx="1490400" cy="886800"/>
          </a:xfrm>
          <a:prstGeom prst="roundRect">
            <a:avLst>
              <a:gd fmla="val 16667" name="adj"/>
            </a:avLst>
          </a:prstGeom>
          <a:solidFill>
            <a:srgbClr val="407AAA"/>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b="1" lang="en" sz="2500">
                <a:solidFill>
                  <a:srgbClr val="FFFFFF"/>
                </a:solidFill>
                <a:latin typeface="Avenir"/>
                <a:ea typeface="Avenir"/>
                <a:cs typeface="Avenir"/>
                <a:sym typeface="Avenir"/>
              </a:rPr>
              <a:t>78%</a:t>
            </a:r>
            <a:endParaRPr b="1" sz="2500">
              <a:solidFill>
                <a:srgbClr val="FFFFFF"/>
              </a:solidFill>
              <a:latin typeface="Avenir"/>
              <a:ea typeface="Avenir"/>
              <a:cs typeface="Avenir"/>
              <a:sym typeface="Avenir"/>
            </a:endParaRPr>
          </a:p>
          <a:p>
            <a:pPr indent="0" lvl="0" marL="0" marR="0" rtl="0" algn="ctr">
              <a:spcBef>
                <a:spcPts val="0"/>
              </a:spcBef>
              <a:spcAft>
                <a:spcPts val="0"/>
              </a:spcAft>
              <a:buNone/>
            </a:pPr>
            <a:r>
              <a:rPr b="1" lang="en" sz="900">
                <a:solidFill>
                  <a:schemeClr val="lt1"/>
                </a:solidFill>
                <a:latin typeface="Avenir"/>
                <a:ea typeface="Avenir"/>
                <a:cs typeface="Avenir"/>
                <a:sym typeface="Avenir"/>
              </a:rPr>
              <a:t>Reported at least 1 day of academic impairment due to MH</a:t>
            </a:r>
            <a:endParaRPr b="1" sz="2500">
              <a:solidFill>
                <a:srgbClr val="FFFFFF"/>
              </a:solidFill>
              <a:latin typeface="Avenir"/>
              <a:ea typeface="Avenir"/>
              <a:cs typeface="Avenir"/>
              <a:sym typeface="Avenir"/>
            </a:endParaRPr>
          </a:p>
        </p:txBody>
      </p:sp>
      <p:sp>
        <p:nvSpPr>
          <p:cNvPr id="124" name="Google Shape;124;p21"/>
          <p:cNvSpPr/>
          <p:nvPr/>
        </p:nvSpPr>
        <p:spPr>
          <a:xfrm rot="-5400000">
            <a:off x="2529506" y="2948325"/>
            <a:ext cx="886800" cy="362100"/>
          </a:xfrm>
          <a:prstGeom prst="rightArrow">
            <a:avLst>
              <a:gd fmla="val 50000" name="adj1"/>
              <a:gd fmla="val 50000" name="adj2"/>
            </a:avLst>
          </a:prstGeom>
          <a:solidFill>
            <a:srgbClr val="407AAA"/>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b="1" lang="en" sz="1100">
                <a:solidFill>
                  <a:srgbClr val="FFFFFF"/>
                </a:solidFill>
                <a:latin typeface="Avenir"/>
                <a:ea typeface="Avenir"/>
                <a:cs typeface="Avenir"/>
                <a:sym typeface="Avenir"/>
              </a:rPr>
              <a:t>Increase</a:t>
            </a:r>
            <a:endParaRPr b="1" sz="1100">
              <a:solidFill>
                <a:srgbClr val="FFFFFF"/>
              </a:solidFill>
              <a:latin typeface="Avenir"/>
              <a:ea typeface="Avenir"/>
              <a:cs typeface="Avenir"/>
              <a:sym typeface="Avenir"/>
            </a:endParaRPr>
          </a:p>
        </p:txBody>
      </p:sp>
      <p:sp>
        <p:nvSpPr>
          <p:cNvPr id="125" name="Google Shape;125;p21"/>
          <p:cNvSpPr/>
          <p:nvPr/>
        </p:nvSpPr>
        <p:spPr>
          <a:xfrm>
            <a:off x="4478705"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 </a:t>
            </a:r>
            <a:endParaRPr sz="1100"/>
          </a:p>
        </p:txBody>
      </p:sp>
      <p:sp>
        <p:nvSpPr>
          <p:cNvPr id="126" name="Google Shape;126;p21"/>
          <p:cNvSpPr/>
          <p:nvPr/>
        </p:nvSpPr>
        <p:spPr>
          <a:xfrm>
            <a:off x="4478705"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 </a:t>
            </a:r>
            <a:endParaRPr sz="1100"/>
          </a:p>
        </p:txBody>
      </p:sp>
      <p:pic>
        <p:nvPicPr>
          <p:cNvPr id="127" name="Google Shape;127;p21"/>
          <p:cNvPicPr preferRelativeResize="0"/>
          <p:nvPr/>
        </p:nvPicPr>
        <p:blipFill rotWithShape="1">
          <a:blip r:embed="rId5">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4325" y="188119"/>
            <a:ext cx="85155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87% of faculty observe that student mental health has worsened in the pandemic</a:t>
            </a:r>
            <a:endParaRPr/>
          </a:p>
        </p:txBody>
      </p:sp>
      <p:pic>
        <p:nvPicPr>
          <p:cNvPr id="134" name="Google Shape;134;p22"/>
          <p:cNvPicPr preferRelativeResize="0"/>
          <p:nvPr>
            <p:ph idx="1" type="body"/>
          </p:nvPr>
        </p:nvPicPr>
        <p:blipFill rotWithShape="1">
          <a:blip r:embed="rId3">
            <a:alphaModFix/>
          </a:blip>
          <a:srcRect b="0" l="0" r="0" t="0"/>
          <a:stretch/>
        </p:blipFill>
        <p:spPr>
          <a:xfrm>
            <a:off x="240942" y="1255313"/>
            <a:ext cx="8646300" cy="356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